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C84C9"/>
    <a:srgbClr val="FFBC84"/>
    <a:srgbClr val="9EAE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38"/>
    <p:restoredTop sz="94592"/>
  </p:normalViewPr>
  <p:slideViewPr>
    <p:cSldViewPr snapToGrid="0">
      <p:cViewPr varScale="1">
        <p:scale>
          <a:sx n="139" d="100"/>
          <a:sy n="139" d="100"/>
        </p:scale>
        <p:origin x="184" y="1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media/media3.mov>
</file>

<file path=ppt/media/media4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E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997114-0730-C549-8775-022000231614}" type="datetimeFigureOut">
              <a:rPr lang="en-EE" smtClean="0"/>
              <a:t>31.05.2025</a:t>
            </a:fld>
            <a:endParaRPr lang="en-E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E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E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0E9929-4663-9E4B-80F4-8F7DCE85EEA0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5664773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l" defTabSz="914400" rtl="0" eaLnBrk="1" latinLnBrk="0" hangingPunct="1"/>
            <a:endParaRPr lang="en-E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0E9929-4663-9E4B-80F4-8F7DCE85EEA0}" type="slidenum">
              <a:rPr lang="en-EE" smtClean="0"/>
              <a:t>1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21801853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0E9929-4663-9E4B-80F4-8F7DCE85EEA0}" type="slidenum">
              <a:rPr lang="en-EE" smtClean="0"/>
              <a:t>8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32440100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31.05.2025</a:t>
            </a:fld>
            <a:endParaRPr lang="en-E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8789604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31.05.2025</a:t>
            </a:fld>
            <a:endParaRPr lang="en-E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6579865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31.05.2025</a:t>
            </a:fld>
            <a:endParaRPr lang="en-E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5428427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31.05.2025</a:t>
            </a:fld>
            <a:endParaRPr lang="en-E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8493444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shade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shade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shade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31.05.2025</a:t>
            </a:fld>
            <a:endParaRPr lang="en-E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10692621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31.05.2025</a:t>
            </a:fld>
            <a:endParaRPr lang="en-E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3456952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31.05.2025</a:t>
            </a:fld>
            <a:endParaRPr lang="en-E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517254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31.05.2025</a:t>
            </a:fld>
            <a:endParaRPr lang="en-E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34262399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31.05.2025</a:t>
            </a:fld>
            <a:endParaRPr lang="en-E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31576682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31.05.2025</a:t>
            </a:fld>
            <a:endParaRPr lang="en-E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32226766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31.05.2025</a:t>
            </a:fld>
            <a:endParaRPr lang="en-E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17990497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46BA7478-A19A-9540-9A96-0C096A7C5D2F}" type="datetimeFigureOut">
              <a:rPr lang="en-EE" smtClean="0"/>
              <a:t>31.05.2025</a:t>
            </a:fld>
            <a:endParaRPr lang="en-E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en-E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102010230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5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5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BA3171-FD04-01F0-D7AA-96A371FA07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34318" y="647982"/>
            <a:ext cx="5200379" cy="3566160"/>
          </a:xfrm>
        </p:spPr>
        <p:txBody>
          <a:bodyPr anchor="b">
            <a:normAutofit/>
          </a:bodyPr>
          <a:lstStyle/>
          <a:p>
            <a: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fa-IR" sz="4000" dirty="0"/>
              <a:t>تبدیل </a:t>
            </a:r>
            <a:r>
              <a:rPr lang="fa-IR" sz="4000" dirty="0" err="1"/>
              <a:t>متغیرها</a:t>
            </a:r>
            <a:endParaRPr lang="en-EE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9931F0-0BC9-6CF2-E581-31B43DD522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1051578" y="4554098"/>
            <a:ext cx="6785783" cy="1572768"/>
          </a:xfrm>
        </p:spPr>
        <p:txBody>
          <a:bodyPr>
            <a:normAutofit fontScale="92500" lnSpcReduction="10000"/>
          </a:bodyPr>
          <a:lstStyle/>
          <a:p>
            <a:r>
              <a:rPr lang="en-GB" sz="3600" dirty="0"/>
              <a:t>Transform Variables</a:t>
            </a:r>
          </a:p>
          <a:p>
            <a:br>
              <a:rPr lang="en-GB" sz="4000" dirty="0"/>
            </a:br>
            <a:endParaRPr lang="en-US" sz="4000" dirty="0"/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5ED2E5-4EB0-56EF-135C-4D723B9B8348}"/>
              </a:ext>
            </a:extLst>
          </p:cNvPr>
          <p:cNvSpPr txBox="1"/>
          <p:nvPr/>
        </p:nvSpPr>
        <p:spPr>
          <a:xfrm>
            <a:off x="1534510" y="1219199"/>
            <a:ext cx="21675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dirty="0"/>
              <a:t>فصل چهارم – درس هفدهم</a:t>
            </a:r>
            <a:endParaRPr lang="en-E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B3897BA-7716-F8B7-A96E-D40D0AFAF08C}"/>
              </a:ext>
            </a:extLst>
          </p:cNvPr>
          <p:cNvSpPr txBox="1"/>
          <p:nvPr/>
        </p:nvSpPr>
        <p:spPr>
          <a:xfrm>
            <a:off x="7090583" y="6293543"/>
            <a:ext cx="3034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rtl="1"/>
            <a:r>
              <a:rPr lang="fa-IR" dirty="0"/>
              <a:t>نام فصل : ساخت مدل های </a:t>
            </a:r>
            <a:r>
              <a:rPr lang="fa-IR" dirty="0" err="1"/>
              <a:t>رگرسیونی</a:t>
            </a:r>
            <a:endParaRPr lang="en-E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97BA73-FEEE-8CDC-5CCE-F4ACCAB13C05}"/>
              </a:ext>
            </a:extLst>
          </p:cNvPr>
          <p:cNvSpPr txBox="1"/>
          <p:nvPr/>
        </p:nvSpPr>
        <p:spPr>
          <a:xfrm>
            <a:off x="10373932" y="6298473"/>
            <a:ext cx="14622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sz="2000" dirty="0"/>
              <a:t>دوره تحلیل داده</a:t>
            </a:r>
            <a:endParaRPr lang="en-EE"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23DB5B8-F01E-7193-8857-5854BFE81E05}"/>
              </a:ext>
            </a:extLst>
          </p:cNvPr>
          <p:cNvSpPr txBox="1"/>
          <p:nvPr/>
        </p:nvSpPr>
        <p:spPr>
          <a:xfrm>
            <a:off x="414912" y="6378168"/>
            <a:ext cx="15362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algn="r" defTabSz="457200" rtl="1" eaLnBrk="1" latinLnBrk="0" hangingPunct="1"/>
            <a:r>
              <a:rPr lang="en-EE" dirty="0"/>
              <a:t>Data Analysis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0AD403-D9EC-2E56-0052-5FD330DFB65F}"/>
              </a:ext>
            </a:extLst>
          </p:cNvPr>
          <p:cNvSpPr txBox="1"/>
          <p:nvPr/>
        </p:nvSpPr>
        <p:spPr>
          <a:xfrm>
            <a:off x="2289157" y="6368586"/>
            <a:ext cx="39601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E" dirty="0"/>
              <a:t>Chapter: </a:t>
            </a:r>
            <a:r>
              <a:rPr lang="en-GB" sz="1800" b="0" i="0" dirty="0">
                <a:effectLst/>
                <a:latin typeface="Roboto" panose="02000000000000000000" pitchFamily="2" charset="0"/>
              </a:rPr>
              <a:t>Building Regression Models</a:t>
            </a:r>
            <a:endParaRPr lang="en-EE" dirty="0"/>
          </a:p>
        </p:txBody>
      </p:sp>
      <p:pic>
        <p:nvPicPr>
          <p:cNvPr id="11" name="Picture 10" descr="A logo on a black background&#10;&#10;Description automatically generated">
            <a:extLst>
              <a:ext uri="{FF2B5EF4-FFF2-40B4-BE49-F238E27FC236}">
                <a16:creationId xmlns:a16="http://schemas.microsoft.com/office/drawing/2014/main" id="{10A4E5C9-3ACB-4D76-D01F-CD6812496F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3957" y="0"/>
            <a:ext cx="7422986" cy="7422986"/>
          </a:xfrm>
          <a:prstGeom prst="rect">
            <a:avLst/>
          </a:prstGeom>
        </p:spPr>
      </p:pic>
      <p:pic>
        <p:nvPicPr>
          <p:cNvPr id="13" name="Picture 12" descr="A green and white logo&#10;&#10;AI-generated content may be incorrect.">
            <a:extLst>
              <a:ext uri="{FF2B5EF4-FFF2-40B4-BE49-F238E27FC236}">
                <a16:creationId xmlns:a16="http://schemas.microsoft.com/office/drawing/2014/main" id="{7F8CC7DB-120E-225F-6C8D-9ED1844D60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4453" y="5960100"/>
            <a:ext cx="825500" cy="78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364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942F35-CD75-17F0-F82C-4B9AE3AFC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74989"/>
            <a:ext cx="10515600" cy="1325563"/>
          </a:xfrm>
        </p:spPr>
        <p:txBody>
          <a:bodyPr>
            <a:normAutofit fontScale="90000"/>
          </a:bodyPr>
          <a:lstStyle/>
          <a:p>
            <a:pPr algn="r" rtl="1"/>
            <a:r>
              <a:rPr lang="fa-IR" dirty="0"/>
              <a:t>ایجاد روابط خطی        </a:t>
            </a:r>
            <a:r>
              <a:rPr lang="en-GB" b="1" dirty="0"/>
              <a:t>Creating Linear Relationships</a:t>
            </a:r>
            <a:br>
              <a:rPr lang="en-GB" b="1" dirty="0"/>
            </a:br>
            <a:br>
              <a:rPr lang="en-GB" dirty="0"/>
            </a:br>
            <a:br>
              <a:rPr lang="fa-IR" dirty="0"/>
            </a:br>
            <a:br>
              <a:rPr lang="fa-IR" dirty="0"/>
            </a:br>
            <a:endParaRPr lang="en-EE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6E81C39-B2FD-5A34-DD31-CF3F63B2AA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146510"/>
            <a:ext cx="6096000" cy="4000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Screen Recording 2025-05-27 at 21.31.49">
            <a:hlinkClick r:id="" action="ppaction://media"/>
            <a:extLst>
              <a:ext uri="{FF2B5EF4-FFF2-40B4-BE49-F238E27FC236}">
                <a16:creationId xmlns:a16="http://schemas.microsoft.com/office/drawing/2014/main" id="{DA7B314B-80CB-5524-67D1-AD277571CF3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867525" y="1585161"/>
            <a:ext cx="4715404" cy="4000500"/>
          </a:xfrm>
          <a:prstGeom prst="rect">
            <a:avLst/>
          </a:prstGeom>
        </p:spPr>
      </p:pic>
      <p:pic>
        <p:nvPicPr>
          <p:cNvPr id="3" name="Picture 2" descr="A logo on a black background&#10;&#10;Description automatically generated">
            <a:extLst>
              <a:ext uri="{FF2B5EF4-FFF2-40B4-BE49-F238E27FC236}">
                <a16:creationId xmlns:a16="http://schemas.microsoft.com/office/drawing/2014/main" id="{5C32700F-C2AE-25B1-CAC5-3A88ED27807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95284" y="5007206"/>
            <a:ext cx="2427811" cy="2427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214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4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2025-05-28 at 00.35.23">
            <a:hlinkClick r:id="" action="ppaction://media"/>
            <a:extLst>
              <a:ext uri="{FF2B5EF4-FFF2-40B4-BE49-F238E27FC236}">
                <a16:creationId xmlns:a16="http://schemas.microsoft.com/office/drawing/2014/main" id="{A3563A52-CEF3-89FC-6669-16237832DB1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8848" y="515770"/>
            <a:ext cx="5547275" cy="582645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ED6E856-5C0A-2DEE-8789-E8135F79BD38}"/>
              </a:ext>
            </a:extLst>
          </p:cNvPr>
          <p:cNvSpPr txBox="1"/>
          <p:nvPr/>
        </p:nvSpPr>
        <p:spPr>
          <a:xfrm>
            <a:off x="6096000" y="1244065"/>
            <a:ext cx="55472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dirty="0"/>
              <a:t>با تبدیل کردن </a:t>
            </a:r>
            <a:r>
              <a:rPr lang="fa-IR" dirty="0" err="1"/>
              <a:t>متغیرها</a:t>
            </a:r>
            <a:r>
              <a:rPr lang="fa-IR" dirty="0"/>
              <a:t>، </a:t>
            </a:r>
            <a:r>
              <a:rPr lang="fa-IR" dirty="0" err="1"/>
              <a:t>می‌توانیم</a:t>
            </a:r>
            <a:r>
              <a:rPr lang="fa-IR" dirty="0"/>
              <a:t> از </a:t>
            </a:r>
            <a:r>
              <a:rPr lang="fa-IR" dirty="0" err="1"/>
              <a:t>رگرسیون</a:t>
            </a:r>
            <a:r>
              <a:rPr lang="fa-IR" dirty="0"/>
              <a:t> خطی برای توصیف روابط </a:t>
            </a:r>
            <a:r>
              <a:rPr lang="fa-IR" dirty="0" err="1"/>
              <a:t>غیرخطی</a:t>
            </a:r>
            <a:r>
              <a:rPr lang="fa-IR" dirty="0"/>
              <a:t> استفاده کنیم.</a:t>
            </a:r>
          </a:p>
          <a:p>
            <a:pPr algn="r" rtl="1"/>
            <a:endParaRPr lang="en-EE" dirty="0"/>
          </a:p>
        </p:txBody>
      </p:sp>
      <p:pic>
        <p:nvPicPr>
          <p:cNvPr id="2" name="Picture 1" descr="A logo on a black background&#10;&#10;Description automatically generated">
            <a:extLst>
              <a:ext uri="{FF2B5EF4-FFF2-40B4-BE49-F238E27FC236}">
                <a16:creationId xmlns:a16="http://schemas.microsoft.com/office/drawing/2014/main" id="{7F8DB881-2E57-A661-28E0-E39E41CD15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17967" y="3814010"/>
            <a:ext cx="3608975" cy="3608975"/>
          </a:xfrm>
          <a:prstGeom prst="rect">
            <a:avLst/>
          </a:prstGeom>
        </p:spPr>
      </p:pic>
      <p:sp>
        <p:nvSpPr>
          <p:cNvPr id="3" name="Frame 2">
            <a:extLst>
              <a:ext uri="{FF2B5EF4-FFF2-40B4-BE49-F238E27FC236}">
                <a16:creationId xmlns:a16="http://schemas.microsoft.com/office/drawing/2014/main" id="{92950A48-758A-4D14-7724-20E02C01ECC8}"/>
              </a:ext>
            </a:extLst>
          </p:cNvPr>
          <p:cNvSpPr/>
          <p:nvPr/>
        </p:nvSpPr>
        <p:spPr>
          <a:xfrm>
            <a:off x="6547103" y="1170432"/>
            <a:ext cx="5186049" cy="804672"/>
          </a:xfrm>
          <a:prstGeom prst="frame">
            <a:avLst>
              <a:gd name="adj1" fmla="val 6818"/>
            </a:avLst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3829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8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5" grpId="0"/>
      <p:bldP spid="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with a line and dots&#10;&#10;AI-generated content may be incorrect.">
            <a:extLst>
              <a:ext uri="{FF2B5EF4-FFF2-40B4-BE49-F238E27FC236}">
                <a16:creationId xmlns:a16="http://schemas.microsoft.com/office/drawing/2014/main" id="{C77F5E69-8A68-4FDB-0DA0-0704225FAE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0561" y="1067123"/>
            <a:ext cx="5615129" cy="4844069"/>
          </a:xfrm>
          <a:prstGeom prst="rect">
            <a:avLst/>
          </a:prstGeom>
        </p:spPr>
      </p:pic>
      <p:pic>
        <p:nvPicPr>
          <p:cNvPr id="7" name="Picture 6" descr="A number with a plus and zero&#10;&#10;AI-generated content may be incorrect.">
            <a:extLst>
              <a:ext uri="{FF2B5EF4-FFF2-40B4-BE49-F238E27FC236}">
                <a16:creationId xmlns:a16="http://schemas.microsoft.com/office/drawing/2014/main" id="{E11A6C63-8F7F-AF63-6241-F59EEB4D86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0284" y="1067123"/>
            <a:ext cx="1865090" cy="41984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7AD19976-F689-5AB1-1ED1-FD1E95D223FB}"/>
                  </a:ext>
                </a:extLst>
              </p:cNvPr>
              <p:cNvSpPr txBox="1"/>
              <p:nvPr/>
            </p:nvSpPr>
            <p:spPr>
              <a:xfrm>
                <a:off x="7025807" y="1067123"/>
                <a:ext cx="4615687" cy="3302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 rtl="1"/>
                <a:r>
                  <a:rPr lang="fa-IR" sz="1400" dirty="0"/>
                  <a:t>مقدار پیش‌</a:t>
                </a:r>
                <a:r>
                  <a:rPr lang="en-US" sz="1400" dirty="0"/>
                  <a:t> </a:t>
                </a:r>
                <a:r>
                  <a:rPr lang="fa-IR" sz="1400" dirty="0"/>
                  <a:t>بینی</a:t>
                </a:r>
                <a:r>
                  <a:rPr lang="en-US" sz="1400" dirty="0"/>
                  <a:t> </a:t>
                </a:r>
                <a:r>
                  <a:rPr lang="fa-IR" sz="1400" dirty="0"/>
                  <a:t>‌</a:t>
                </a:r>
                <a:r>
                  <a:rPr lang="fa-IR" sz="1400" dirty="0" err="1"/>
                  <a:t>شده‌ی</a:t>
                </a:r>
                <a:r>
                  <a:rPr lang="en-US" sz="1400" dirty="0"/>
                  <a:t> </a:t>
                </a:r>
                <a:r>
                  <a:rPr lang="en-GB" sz="1400" dirty="0" err="1"/>
                  <a:t>ZipSqft</a:t>
                </a:r>
                <a:r>
                  <a:rPr lang="en-GB" sz="1400" dirty="0"/>
                  <a:t>  </a:t>
                </a:r>
                <a:r>
                  <a:rPr lang="fa-IR" sz="1400" dirty="0"/>
                  <a:t>در یک منطقه با ارزش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fa-IR" sz="1400" i="1" dirty="0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fa-IR" sz="1400" i="1" dirty="0">
                            <a:latin typeface="Cambria Math" panose="02040503050406030204" pitchFamily="18" charset="0"/>
                          </a:rPr>
                          <m:t>0.25</m:t>
                        </m:r>
                      </m:e>
                    </m:rad>
                  </m:oMath>
                </a14:m>
                <a:r>
                  <a:rPr lang="fa-IR" sz="1400" dirty="0"/>
                  <a:t> چقدر است؟</a:t>
                </a:r>
                <a:endParaRPr lang="en-EE" sz="14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7AD19976-F689-5AB1-1ED1-FD1E95D223F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25807" y="1067123"/>
                <a:ext cx="4615687" cy="330219"/>
              </a:xfrm>
              <a:prstGeom prst="rect">
                <a:avLst/>
              </a:prstGeom>
              <a:blipFill>
                <a:blip r:embed="rId4"/>
                <a:stretch>
                  <a:fillRect r="-549" b="-23077"/>
                </a:stretch>
              </a:blipFill>
            </p:spPr>
            <p:txBody>
              <a:bodyPr/>
              <a:lstStyle/>
              <a:p>
                <a:r>
                  <a:rPr lang="en-E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5AABA7A-0399-398D-722A-13A013C4E7CE}"/>
                  </a:ext>
                </a:extLst>
              </p:cNvPr>
              <p:cNvSpPr txBox="1"/>
              <p:nvPr/>
            </p:nvSpPr>
            <p:spPr>
              <a:xfrm>
                <a:off x="7007146" y="1486970"/>
                <a:ext cx="131965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EE" dirty="0"/>
                  <a:t>0.475 k/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EE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EE" i="1" dirty="0">
                            <a:latin typeface="Cambria Math" panose="02040503050406030204" pitchFamily="18" charset="0"/>
                          </a:rPr>
                          <m:t>𝑓𝑡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EE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5AABA7A-0399-398D-722A-13A013C4E7C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07146" y="1486970"/>
                <a:ext cx="1319657" cy="369332"/>
              </a:xfrm>
              <a:prstGeom prst="rect">
                <a:avLst/>
              </a:prstGeom>
              <a:blipFill>
                <a:blip r:embed="rId5"/>
                <a:stretch>
                  <a:fillRect l="-3810" t="-10000" b="-26667"/>
                </a:stretch>
              </a:blipFill>
            </p:spPr>
            <p:txBody>
              <a:bodyPr/>
              <a:lstStyle/>
              <a:p>
                <a:r>
                  <a:rPr lang="en-E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 descr="A logo on a black background&#10;&#10;Description automatically generated">
            <a:extLst>
              <a:ext uri="{FF2B5EF4-FFF2-40B4-BE49-F238E27FC236}">
                <a16:creationId xmlns:a16="http://schemas.microsoft.com/office/drawing/2014/main" id="{64CC7749-695A-270B-0585-BD1B31A1CC7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62345" y="3958388"/>
            <a:ext cx="3464597" cy="3464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519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creen Recording 2025-05-29 at 20.56.43">
            <a:hlinkClick r:id="" action="ppaction://media"/>
            <a:extLst>
              <a:ext uri="{FF2B5EF4-FFF2-40B4-BE49-F238E27FC236}">
                <a16:creationId xmlns:a16="http://schemas.microsoft.com/office/drawing/2014/main" id="{58CC5380-E93E-747C-60A5-A0A4879C2A9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3295" y="281647"/>
            <a:ext cx="5073650" cy="629470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B43A41F-8C4E-C1FE-55D8-D00238D804A0}"/>
              </a:ext>
            </a:extLst>
          </p:cNvPr>
          <p:cNvSpPr txBox="1"/>
          <p:nvPr/>
        </p:nvSpPr>
        <p:spPr>
          <a:xfrm>
            <a:off x="5747657" y="605262"/>
            <a:ext cx="63876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sz="1400" dirty="0"/>
              <a:t>مدل خطی بهترین برازش، لگاریتم میانگین قیمت منطقه (</a:t>
            </a:r>
            <a:r>
              <a:rPr lang="en-GB" sz="1400" dirty="0" err="1"/>
              <a:t>ZipAvg</a:t>
            </a:r>
            <a:r>
              <a:rPr lang="fa-IR" sz="1400" dirty="0"/>
              <a:t>)</a:t>
            </a:r>
            <a:r>
              <a:rPr lang="en-GB" sz="1400" dirty="0"/>
              <a:t> </a:t>
            </a:r>
            <a:r>
              <a:rPr lang="fa-IR" sz="1400" dirty="0"/>
              <a:t>را بر حسب مساحت منطقه (</a:t>
            </a:r>
            <a:r>
              <a:rPr lang="en-GB" sz="1400" dirty="0" err="1"/>
              <a:t>ZipArea</a:t>
            </a:r>
            <a:r>
              <a:rPr lang="fa-IR" sz="1400" dirty="0"/>
              <a:t>) به صورت زیر بیان می</a:t>
            </a:r>
            <a:r>
              <a:rPr lang="en-US" sz="1400" dirty="0"/>
              <a:t> </a:t>
            </a:r>
            <a:r>
              <a:rPr lang="fa-IR" sz="1400" dirty="0"/>
              <a:t>‌کند:</a:t>
            </a:r>
            <a:endParaRPr lang="en-EE" sz="1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F9CCF2-2A9C-B578-0B5A-FB9E6412F194}"/>
              </a:ext>
            </a:extLst>
          </p:cNvPr>
          <p:cNvSpPr txBox="1"/>
          <p:nvPr/>
        </p:nvSpPr>
        <p:spPr>
          <a:xfrm>
            <a:off x="6428792" y="1408922"/>
            <a:ext cx="29707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log(y) = 5.11 + 0.0005 × x₁</a:t>
            </a:r>
          </a:p>
          <a:p>
            <a:endParaRPr lang="en-E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4820EE-F421-28D6-8774-2953BCD9ED1D}"/>
              </a:ext>
            </a:extLst>
          </p:cNvPr>
          <p:cNvSpPr txBox="1"/>
          <p:nvPr/>
        </p:nvSpPr>
        <p:spPr>
          <a:xfrm>
            <a:off x="5905551" y="2181804"/>
            <a:ext cx="62297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sz="1400" dirty="0"/>
              <a:t>لگاریتم قیمت متوسط کد پستی </a:t>
            </a:r>
            <a:r>
              <a:rPr lang="en-GB" sz="1400" dirty="0"/>
              <a:t>log(y)</a:t>
            </a:r>
            <a:r>
              <a:rPr lang="fa-IR" sz="1400" dirty="0"/>
              <a:t> </a:t>
            </a:r>
            <a:r>
              <a:rPr lang="en-GB" sz="1400" dirty="0"/>
              <a:t> </a:t>
            </a:r>
            <a:r>
              <a:rPr lang="fa-IR" sz="1400" dirty="0"/>
              <a:t>برای کد پستی با مساحت ۲۰۰۰ فوت مربع چقدر خواهد بود؟</a:t>
            </a:r>
            <a:endParaRPr lang="en-EE" sz="1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657EDC-3203-0D8B-692A-CAAC71CA77BA}"/>
              </a:ext>
            </a:extLst>
          </p:cNvPr>
          <p:cNvSpPr txBox="1"/>
          <p:nvPr/>
        </p:nvSpPr>
        <p:spPr>
          <a:xfrm>
            <a:off x="6428792" y="2739243"/>
            <a:ext cx="1456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rtl="1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log(y) = 6.11</a:t>
            </a:r>
            <a:endParaRPr lang="en-E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2D242D-1779-B1BE-4CD0-01A2B32D685E}"/>
              </a:ext>
            </a:extLst>
          </p:cNvPr>
          <p:cNvSpPr txBox="1"/>
          <p:nvPr/>
        </p:nvSpPr>
        <p:spPr>
          <a:xfrm>
            <a:off x="6466591" y="3209584"/>
            <a:ext cx="14475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y</a:t>
            </a:r>
            <a:r>
              <a:rPr lang="en-EE" dirty="0"/>
              <a:t> = exp(6.11)</a:t>
            </a:r>
          </a:p>
        </p:txBody>
      </p:sp>
      <p:pic>
        <p:nvPicPr>
          <p:cNvPr id="11" name="Picture 10" descr="A logo on a black background&#10;&#10;Description automatically generated">
            <a:extLst>
              <a:ext uri="{FF2B5EF4-FFF2-40B4-BE49-F238E27FC236}">
                <a16:creationId xmlns:a16="http://schemas.microsoft.com/office/drawing/2014/main" id="{031C2DAE-95E1-13E0-04A0-7BBB0E0099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17967" y="3814010"/>
            <a:ext cx="3608975" cy="3608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750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8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5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36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7" fill="hold">
                      <p:stCondLst>
                        <p:cond delay="0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0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7" grpId="0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2025-05-29 at 21.32.10">
            <a:hlinkClick r:id="" action="ppaction://media"/>
            <a:extLst>
              <a:ext uri="{FF2B5EF4-FFF2-40B4-BE49-F238E27FC236}">
                <a16:creationId xmlns:a16="http://schemas.microsoft.com/office/drawing/2014/main" id="{384C09E7-FE0B-37B5-461D-6F901151B39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3126" y="628483"/>
            <a:ext cx="5199108" cy="560103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83B439B-F1EE-1681-4479-F52A05BED867}"/>
              </a:ext>
            </a:extLst>
          </p:cNvPr>
          <p:cNvSpPr txBox="1"/>
          <p:nvPr/>
        </p:nvSpPr>
        <p:spPr>
          <a:xfrm>
            <a:off x="5772234" y="740309"/>
            <a:ext cx="6096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sz="1600" dirty="0"/>
              <a:t>برای ساخت یک مدل </a:t>
            </a:r>
            <a:r>
              <a:rPr lang="fa-IR" sz="1600" dirty="0" err="1"/>
              <a:t>رگرسیون</a:t>
            </a:r>
            <a:r>
              <a:rPr lang="fa-IR" sz="1600" dirty="0"/>
              <a:t> خطی </a:t>
            </a:r>
            <a:r>
              <a:rPr lang="fa-IR" sz="1600" dirty="0" err="1"/>
              <a:t>چندگانه</a:t>
            </a:r>
            <a:r>
              <a:rPr lang="fa-IR" sz="1600" dirty="0"/>
              <a:t>، </a:t>
            </a:r>
            <a:r>
              <a:rPr lang="fa-IR" sz="1600" dirty="0" err="1"/>
              <a:t>می‌توانیم</a:t>
            </a:r>
            <a:r>
              <a:rPr lang="fa-IR" sz="1600" dirty="0"/>
              <a:t> متغیر وابسته و برخی یا همه متغیرهای مستقل را تبدیل کنیم</a:t>
            </a:r>
            <a:r>
              <a:rPr lang="en-US" sz="1600" dirty="0"/>
              <a:t>.</a:t>
            </a:r>
            <a:endParaRPr lang="en-EE" sz="1600" dirty="0"/>
          </a:p>
        </p:txBody>
      </p:sp>
      <p:pic>
        <p:nvPicPr>
          <p:cNvPr id="6" name="Picture 5" descr="A logo on a black background&#10;&#10;Description automatically generated">
            <a:extLst>
              <a:ext uri="{FF2B5EF4-FFF2-40B4-BE49-F238E27FC236}">
                <a16:creationId xmlns:a16="http://schemas.microsoft.com/office/drawing/2014/main" id="{689E8375-2030-08D4-7219-905EAC7AC1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17967" y="3814010"/>
            <a:ext cx="3608975" cy="3608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080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6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179C660-9016-0BD2-517A-06DD04002730}"/>
              </a:ext>
            </a:extLst>
          </p:cNvPr>
          <p:cNvSpPr txBox="1"/>
          <p:nvPr/>
        </p:nvSpPr>
        <p:spPr>
          <a:xfrm>
            <a:off x="1045028" y="876770"/>
            <a:ext cx="108524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sz="2000" dirty="0"/>
              <a:t>مدل خطی بهترین برازش، لگاریتم</a:t>
            </a:r>
            <a:r>
              <a:rPr lang="en-GB" sz="2400" dirty="0"/>
              <a:t> </a:t>
            </a:r>
            <a:r>
              <a:rPr lang="fa-IR" sz="2400" dirty="0"/>
              <a:t> </a:t>
            </a:r>
            <a:r>
              <a:rPr lang="en-GB" sz="2400" dirty="0" err="1"/>
              <a:t>ZipAvg</a:t>
            </a:r>
            <a:r>
              <a:rPr lang="fa-IR" sz="2000" dirty="0"/>
              <a:t>، </a:t>
            </a:r>
            <a:r>
              <a:rPr lang="en-GB" sz="2000" dirty="0"/>
              <a:t>log(y)</a:t>
            </a:r>
            <a:r>
              <a:rPr lang="fa-IR" sz="2000" dirty="0"/>
              <a:t> را بر اساس </a:t>
            </a:r>
            <a:r>
              <a:rPr lang="en-GB" sz="2400" dirty="0" err="1"/>
              <a:t>ZipArea</a:t>
            </a:r>
            <a:r>
              <a:rPr lang="fa-IR" sz="2400" dirty="0"/>
              <a:t> ، </a:t>
            </a:r>
            <a:r>
              <a:rPr lang="fa-IR" sz="2000" dirty="0"/>
              <a:t>(</a:t>
            </a:r>
            <a:r>
              <a:rPr lang="en-GB" sz="2000" dirty="0"/>
              <a:t>x₁</a:t>
            </a:r>
            <a:r>
              <a:rPr lang="fa-IR" sz="2000" dirty="0"/>
              <a:t>) و لگاریتم امتیاز </a:t>
            </a:r>
            <a:r>
              <a:rPr lang="en-GB" sz="2000" dirty="0"/>
              <a:t>log(x₂)</a:t>
            </a:r>
            <a:r>
              <a:rPr lang="fa-IR" sz="2000" dirty="0"/>
              <a:t> </a:t>
            </a:r>
            <a:r>
              <a:rPr lang="en-GB" sz="2000" dirty="0"/>
              <a:t> </a:t>
            </a:r>
            <a:r>
              <a:rPr lang="fa-IR" sz="2000" dirty="0"/>
              <a:t>بیان </a:t>
            </a:r>
            <a:r>
              <a:rPr lang="fa-IR" sz="2000" dirty="0" err="1"/>
              <a:t>می‌کند</a:t>
            </a:r>
            <a:r>
              <a:rPr lang="fa-IR" sz="2000" dirty="0"/>
              <a:t>.</a:t>
            </a:r>
            <a:endParaRPr lang="en-EE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F2D6D5C-EDD7-682F-E62F-85DA5A6C2F85}"/>
              </a:ext>
            </a:extLst>
          </p:cNvPr>
          <p:cNvSpPr txBox="1"/>
          <p:nvPr/>
        </p:nvSpPr>
        <p:spPr>
          <a:xfrm>
            <a:off x="1045028" y="1745930"/>
            <a:ext cx="3579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rtl="1"/>
            <a:r>
              <a:rPr lang="en-GB" dirty="0"/>
              <a:t>log(y)=6.08+0.0004 x₁ ​+0.23log(x₂)</a:t>
            </a:r>
            <a:endParaRPr lang="en-E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CEA340A-BFDD-7C63-4F21-DA5823D8CD4E}"/>
              </a:ext>
            </a:extLst>
          </p:cNvPr>
          <p:cNvSpPr txBox="1"/>
          <p:nvPr/>
        </p:nvSpPr>
        <p:spPr>
          <a:xfrm>
            <a:off x="1118424" y="2271451"/>
            <a:ext cx="37062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 =exp( </a:t>
            </a:r>
            <a:r>
              <a:rPr lang="en-GB" dirty="0"/>
              <a:t>6.08+0.0004 x₁ ​+0.23log(x₂))</a:t>
            </a:r>
            <a:r>
              <a:rPr lang="en-US" dirty="0"/>
              <a:t> </a:t>
            </a:r>
            <a:endParaRPr lang="en-EE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32EE767-2FF5-5EA2-72F1-18F6849028FD}"/>
              </a:ext>
            </a:extLst>
          </p:cNvPr>
          <p:cNvSpPr txBox="1"/>
          <p:nvPr/>
        </p:nvSpPr>
        <p:spPr>
          <a:xfrm>
            <a:off x="625151" y="3048278"/>
            <a:ext cx="111500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dirty="0"/>
              <a:t>بر اساس مدل، اگر مساحت منطقه </a:t>
            </a:r>
            <a:r>
              <a:rPr lang="en-GB" dirty="0" err="1"/>
              <a:t>ZipArea</a:t>
            </a:r>
            <a:r>
              <a:rPr lang="en-GB" dirty="0"/>
              <a:t>)</a:t>
            </a:r>
            <a:r>
              <a:rPr lang="fa-IR" dirty="0"/>
              <a:t>) </a:t>
            </a:r>
            <a:r>
              <a:rPr lang="en-GB" dirty="0"/>
              <a:t> </a:t>
            </a:r>
            <a:r>
              <a:rPr lang="fa-IR" dirty="0"/>
              <a:t>برابر با ۲۰۰۰ فوت مربع و امتیاز </a:t>
            </a:r>
            <a:r>
              <a:rPr lang="en-GB" dirty="0"/>
              <a:t>Rating)</a:t>
            </a:r>
            <a:r>
              <a:rPr lang="fa-IR" dirty="0"/>
              <a:t>) </a:t>
            </a:r>
            <a:r>
              <a:rPr lang="en-GB" dirty="0"/>
              <a:t> </a:t>
            </a:r>
            <a:r>
              <a:rPr lang="fa-IR" dirty="0"/>
              <a:t>برابر با ۰.۳ باشد، مقدار میانگین </a:t>
            </a:r>
            <a:r>
              <a:rPr lang="fa-IR" dirty="0" err="1"/>
              <a:t>منطقه‌ای</a:t>
            </a:r>
            <a:r>
              <a:rPr lang="fa-IR" dirty="0"/>
              <a:t> </a:t>
            </a:r>
            <a:r>
              <a:rPr lang="en-GB" dirty="0" err="1"/>
              <a:t>ZipAvg</a:t>
            </a:r>
            <a:r>
              <a:rPr lang="en-GB" dirty="0"/>
              <a:t>)</a:t>
            </a:r>
            <a:r>
              <a:rPr lang="fa-IR" dirty="0"/>
              <a:t>)</a:t>
            </a:r>
            <a:r>
              <a:rPr lang="en-GB" dirty="0"/>
              <a:t> </a:t>
            </a:r>
            <a:r>
              <a:rPr lang="fa-IR" dirty="0"/>
              <a:t>چقدر خواهد بود؟</a:t>
            </a:r>
            <a:endParaRPr lang="en-E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B3DBE3F-99DB-2467-840D-B7AD2226A516}"/>
              </a:ext>
            </a:extLst>
          </p:cNvPr>
          <p:cNvSpPr txBox="1"/>
          <p:nvPr/>
        </p:nvSpPr>
        <p:spPr>
          <a:xfrm>
            <a:off x="1382791" y="3694609"/>
            <a:ext cx="44355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 =exp( </a:t>
            </a:r>
            <a:r>
              <a:rPr lang="en-GB" dirty="0"/>
              <a:t>6.08 + 0.0004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×2000 </a:t>
            </a:r>
            <a:r>
              <a:rPr lang="en-GB" dirty="0"/>
              <a:t>+ 0.23log(0.3))</a:t>
            </a:r>
            <a:r>
              <a:rPr lang="en-US" dirty="0"/>
              <a:t> </a:t>
            </a:r>
            <a:endParaRPr lang="en-EE" dirty="0"/>
          </a:p>
        </p:txBody>
      </p:sp>
      <p:pic>
        <p:nvPicPr>
          <p:cNvPr id="10" name="Picture 9" descr="A logo on a black background&#10;&#10;Description automatically generated">
            <a:extLst>
              <a:ext uri="{FF2B5EF4-FFF2-40B4-BE49-F238E27FC236}">
                <a16:creationId xmlns:a16="http://schemas.microsoft.com/office/drawing/2014/main" id="{B48D8AAE-7BA9-E952-D2BF-862ED7BD76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17967" y="3814010"/>
            <a:ext cx="3608975" cy="3608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102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1B285896-D5B4-D3DA-949E-8C26F85E02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000" y="685132"/>
            <a:ext cx="11938000" cy="6172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0296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538D9D"/>
      </a:hlink>
      <a:folHlink>
        <a:srgbClr val="A5738E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3A418E6B-C5F0-4B95-8D77-61E3EF3B5D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13995</TotalTime>
  <Words>270</Words>
  <Application>Microsoft Macintosh PowerPoint</Application>
  <PresentationFormat>Widescreen</PresentationFormat>
  <Paragraphs>25</Paragraphs>
  <Slides>8</Slides>
  <Notes>2</Notes>
  <HiddenSlides>0</HiddenSlides>
  <MMClips>4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Aptos</vt:lpstr>
      <vt:lpstr>Aptos Display</vt:lpstr>
      <vt:lpstr>Arial</vt:lpstr>
      <vt:lpstr>Cambria Math</vt:lpstr>
      <vt:lpstr>Roboto</vt:lpstr>
      <vt:lpstr>Office Theme</vt:lpstr>
      <vt:lpstr>تبدیل متغیرها</vt:lpstr>
      <vt:lpstr>ایجاد روابط خطی        Creating Linear Relationships  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Mohammadhossein Bagheri</dc:creator>
  <cp:lastModifiedBy>Farzaneh Zareei</cp:lastModifiedBy>
  <cp:revision>88</cp:revision>
  <dcterms:created xsi:type="dcterms:W3CDTF">2024-11-14T17:21:55Z</dcterms:created>
  <dcterms:modified xsi:type="dcterms:W3CDTF">2025-06-01T09:44:53Z</dcterms:modified>
</cp:coreProperties>
</file>

<file path=docProps/thumbnail.jpeg>
</file>